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3" r:id="rId2"/>
    <p:sldId id="295" r:id="rId3"/>
    <p:sldId id="296" r:id="rId4"/>
    <p:sldId id="284" r:id="rId5"/>
    <p:sldId id="285" r:id="rId6"/>
    <p:sldId id="297" r:id="rId7"/>
    <p:sldId id="298" r:id="rId8"/>
    <p:sldId id="299" r:id="rId9"/>
    <p:sldId id="300" r:id="rId10"/>
    <p:sldId id="301" r:id="rId11"/>
    <p:sldId id="286" r:id="rId12"/>
    <p:sldId id="263" r:id="rId13"/>
    <p:sldId id="303" r:id="rId14"/>
    <p:sldId id="302" r:id="rId15"/>
    <p:sldId id="304" r:id="rId16"/>
    <p:sldId id="305" r:id="rId17"/>
    <p:sldId id="264" r:id="rId18"/>
    <p:sldId id="288" r:id="rId19"/>
    <p:sldId id="287" r:id="rId20"/>
    <p:sldId id="266" r:id="rId21"/>
    <p:sldId id="267" r:id="rId22"/>
    <p:sldId id="268" r:id="rId23"/>
    <p:sldId id="289" r:id="rId24"/>
    <p:sldId id="269" r:id="rId25"/>
    <p:sldId id="270" r:id="rId26"/>
    <p:sldId id="290" r:id="rId27"/>
    <p:sldId id="272" r:id="rId28"/>
    <p:sldId id="271" r:id="rId29"/>
    <p:sldId id="273" r:id="rId30"/>
    <p:sldId id="275" r:id="rId31"/>
    <p:sldId id="276" r:id="rId32"/>
    <p:sldId id="277" r:id="rId33"/>
    <p:sldId id="278" r:id="rId3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5728"/>
  </p:normalViewPr>
  <p:slideViewPr>
    <p:cSldViewPr snapToGrid="0" snapToObjects="1">
      <p:cViewPr varScale="1">
        <p:scale>
          <a:sx n="69" d="100"/>
          <a:sy n="69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7BDAE-C654-3546-BF78-C8CAF58AC687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283A3-6F15-0A41-9FCA-72B8494034C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548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9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2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47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283A3-6F15-0A41-9FCA-72B8494034C3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855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283A3-6F15-0A41-9FCA-72B8494034C3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4827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78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283A3-6F15-0A41-9FCA-72B8494034C3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081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283A3-6F15-0A41-9FCA-72B8494034C3}" type="slidenum">
              <a:rPr lang="en-VN" smtClean="0"/>
              <a:t>32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053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E8F4-BCF2-054A-B7C4-FA91B74EF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49074-F423-2A41-9240-2ADD5894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60B4F-0161-F64C-AF94-E8CBF00D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2574-6AD7-9844-BA48-5263A255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1C33-1416-024A-905D-CA37D505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120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A56BA-82C2-B84F-BDBB-28470C2E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3825-7B00-E547-B8A6-5FDD8C851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2B0C8-2719-654A-9043-4EFCC5FB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98D71-311D-8745-8C32-07098C95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2709-CBAB-564B-B5EE-7E07DB5D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1945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A028B-1424-F248-9118-825041FB0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1A855-598B-B440-8731-EFFF22560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7FA7-36F2-1749-81CD-B03A06CE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1E46C-214E-144D-881B-0B9E669A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A0DF-5130-6B43-94D2-62D960E3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128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1E7-8F03-8E4E-8E25-04814E4AA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C41D5-76CC-3445-AF0A-AA34EBCCC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EA118-D6FE-D04E-A9FA-959D0250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32561-0B5E-2D4A-97CF-BB77E9BC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5BAC-0B07-6248-B884-A7EB11A3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8488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A48C-D199-E944-9BCE-AA5B7FDEC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78A3-7368-144A-A934-7B328FF7D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F131-CE8E-544E-87CE-1E1F4CEE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6E98-0721-DA40-B908-05FB74E4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FD6E1-E133-DC47-B0FB-7C361B3C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85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73DE-6853-9543-AFAF-B891A266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695D5-06CC-3244-A15D-F949CAE3F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A8308-BD29-274D-9951-D7BCB51DC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75C2C-8238-CE4B-B08A-0E80CE98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2AAC2-92A5-E942-B6DB-88AAD2C8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CFA1F-F1B8-9740-A538-C75499EE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0906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7C50-C344-1F40-A54F-E7170D03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861AE-AEC5-C14D-9668-795C1ACA5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EEB9D-CBEF-0748-BF45-2D21278B5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446F2-B73C-A942-BA5A-DA6BC7298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3F8ADF-806B-8C4F-AC4B-12DE614F5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5BF19-1C57-3044-8A18-F9BDEE23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6E5C7D-63BC-964C-951D-068E31292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90422-38ED-CE44-9980-6C025583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287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4871-6BA3-014E-9706-1028293A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F45E-54D0-0240-9D88-768EF2D6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A883E-15E9-9744-A7C8-F308A917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29B8B-D0C3-3741-A130-CB469A15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3267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50FE2-E73B-5C49-983A-69A89420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57355-EE2F-8241-B19B-8E173DBD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57267-3354-EE41-9234-28CF8C5C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129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EB04-F16D-F04A-957A-6DFA0AFEA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5872-C71E-1444-A2C2-4334F7FC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701A3-A66E-9F42-B01E-41A7A9B56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80D57-D7C6-8D45-B8C4-7D7415C41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5DB6F-2D70-C543-85CD-CB107B10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9DDB6-50F6-E249-A996-F10A0545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707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5238-7E57-1141-86A8-C00697BF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FCE4C-E898-AE4E-A4A0-BAA6DB728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20CB3-09F3-BA48-B87E-437B838A2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E4CF6-312D-604A-85F2-1DAA53C3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D5EEE-2CD1-F84E-8A27-AE5806C1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12BA5-CFCC-F84B-ADF1-A4DEE822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903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C5241-11AF-8841-BD0B-7A034528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B9E80-5397-F74C-8465-2407274AD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52141-30AE-8D4A-98D2-C2E5AFA3DA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F123-A2AA-0F40-A405-FC0FC6B66A4C}" type="datetimeFigureOut">
              <a:rPr lang="en-VN" smtClean="0"/>
              <a:t>06/12/2023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6856-9195-F143-80C5-FE7D2EFF1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DD78-C09D-C645-B7C9-2C9456CCA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96A32-10A5-5A4A-9314-CDFD85E1A5E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791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18" Type="http://schemas.openxmlformats.org/officeDocument/2006/relationships/image" Target="../media/image16.emf"/><Relationship Id="rId3" Type="http://schemas.openxmlformats.org/officeDocument/2006/relationships/image" Target="../media/image1.emf"/><Relationship Id="rId21" Type="http://schemas.openxmlformats.org/officeDocument/2006/relationships/image" Target="../media/image19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19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62.png"/><Relationship Id="rId4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7065141" y="1881946"/>
            <a:ext cx="3768009" cy="2592533"/>
            <a:chOff x="7065141" y="1881946"/>
            <a:chExt cx="3768009" cy="2592533"/>
          </a:xfrm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3931" y="2967226"/>
            <a:ext cx="2508554" cy="269210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692679" y="3205793"/>
            <a:ext cx="467320" cy="67050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3509" y="1449961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290527" y="1580176"/>
            <a:ext cx="2508554" cy="2048256"/>
            <a:chOff x="3290527" y="1580176"/>
            <a:chExt cx="2508554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3290527" y="1580176"/>
              <a:ext cx="2508554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3813900" y="1831808"/>
              <a:ext cx="1707111" cy="144655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姚体" panose="02010601030101010101" pitchFamily="2" charset="-122"/>
                  <a:cs typeface="Times New Roman" panose="02020603050405020304" pitchFamily="18" charset="0"/>
                </a:rPr>
                <a:t>Trò</a:t>
              </a:r>
              <a:r>
                <a:rPr lang="en-US" altLang="zh-CN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姚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姚体" panose="02010601030101010101" pitchFamily="2" charset="-122"/>
                  <a:cs typeface="Times New Roman" panose="02020603050405020304" pitchFamily="18" charset="0"/>
                </a:rPr>
                <a:t>chơi</a:t>
              </a:r>
              <a:endParaRPr lang="zh-CN" alt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7502149" y="2605628"/>
            <a:ext cx="2813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804">
              <a:defRPr/>
            </a:pPr>
            <a:r>
              <a:rPr lang="vi-VN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TINH THẦN</a:t>
            </a:r>
          </a:p>
          <a:p>
            <a:pPr algn="ctr" defTabSz="1218804">
              <a:defRPr/>
            </a:pPr>
            <a:r>
              <a:rPr lang="vi-VN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ĐỒNG ĐỘI</a:t>
            </a:r>
            <a:endParaRPr lang="zh-CN" altLang="en-US" sz="3600" b="1" kern="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7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7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3028960" y="180137"/>
            <a:ext cx="6510512" cy="1024233"/>
          </a:xfrm>
          <a:prstGeom prst="downArrowCallout">
            <a:avLst>
              <a:gd name="adj1" fmla="val 53355"/>
              <a:gd name="adj2" fmla="val 44241"/>
              <a:gd name="adj3" fmla="val 25000"/>
              <a:gd name="adj4" fmla="val 6497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723" y="1464265"/>
            <a:ext cx="9375910" cy="4910510"/>
            <a:chOff x="163562" y="1464265"/>
            <a:chExt cx="9375910" cy="4910510"/>
          </a:xfrm>
        </p:grpSpPr>
        <p:sp>
          <p:nvSpPr>
            <p:cNvPr id="7" name="Freeform 6"/>
            <p:cNvSpPr/>
            <p:nvPr/>
          </p:nvSpPr>
          <p:spPr>
            <a:xfrm>
              <a:off x="2137401" y="3955020"/>
              <a:ext cx="896545" cy="11678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54249" y="0"/>
                  </a:lnTo>
                  <a:lnTo>
                    <a:pt x="154249" y="1167858"/>
                  </a:lnTo>
                  <a:lnTo>
                    <a:pt x="896545" y="1167858"/>
                  </a:lnTo>
                </a:path>
              </a:pathLst>
            </a:custGeom>
            <a:no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2151915" y="2703122"/>
              <a:ext cx="878507" cy="12518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51898"/>
                  </a:moveTo>
                  <a:lnTo>
                    <a:pt x="136211" y="1251898"/>
                  </a:lnTo>
                  <a:lnTo>
                    <a:pt x="136211" y="0"/>
                  </a:lnTo>
                  <a:lnTo>
                    <a:pt x="878507" y="0"/>
                  </a:lnTo>
                </a:path>
              </a:pathLst>
            </a:custGeom>
            <a:no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63562" y="2635356"/>
              <a:ext cx="1973839" cy="2639329"/>
            </a:xfrm>
            <a:custGeom>
              <a:avLst/>
              <a:gdLst>
                <a:gd name="connsiteX0" fmla="*/ 0 w 1973839"/>
                <a:gd name="connsiteY0" fmla="*/ 0 h 2639329"/>
                <a:gd name="connsiteX1" fmla="*/ 1973839 w 1973839"/>
                <a:gd name="connsiteY1" fmla="*/ 0 h 2639329"/>
                <a:gd name="connsiteX2" fmla="*/ 1973839 w 1973839"/>
                <a:gd name="connsiteY2" fmla="*/ 2639329 h 2639329"/>
                <a:gd name="connsiteX3" fmla="*/ 0 w 1973839"/>
                <a:gd name="connsiteY3" fmla="*/ 2639329 h 2639329"/>
                <a:gd name="connsiteX4" fmla="*/ 0 w 1973839"/>
                <a:gd name="connsiteY4" fmla="*/ 0 h 263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839" h="2639329">
                  <a:moveTo>
                    <a:pt x="0" y="0"/>
                  </a:moveTo>
                  <a:lnTo>
                    <a:pt x="1973839" y="0"/>
                  </a:lnTo>
                  <a:lnTo>
                    <a:pt x="1973839" y="2639329"/>
                  </a:lnTo>
                  <a:lnTo>
                    <a:pt x="0" y="2639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endParaRPr lang="en-US" sz="32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2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b="1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859799" y="1464265"/>
              <a:ext cx="6679673" cy="2206342"/>
            </a:xfrm>
            <a:custGeom>
              <a:avLst/>
              <a:gdLst>
                <a:gd name="connsiteX0" fmla="*/ 0 w 6494050"/>
                <a:gd name="connsiteY0" fmla="*/ 0 h 2222797"/>
                <a:gd name="connsiteX1" fmla="*/ 6494050 w 6494050"/>
                <a:gd name="connsiteY1" fmla="*/ 0 h 2222797"/>
                <a:gd name="connsiteX2" fmla="*/ 6494050 w 6494050"/>
                <a:gd name="connsiteY2" fmla="*/ 2222797 h 2222797"/>
                <a:gd name="connsiteX3" fmla="*/ 0 w 6494050"/>
                <a:gd name="connsiteY3" fmla="*/ 2222797 h 2222797"/>
                <a:gd name="connsiteX4" fmla="*/ 0 w 6494050"/>
                <a:gd name="connsiteY4" fmla="*/ 0 h 22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050" h="2222797">
                  <a:moveTo>
                    <a:pt x="0" y="0"/>
                  </a:moveTo>
                  <a:lnTo>
                    <a:pt x="6494050" y="0"/>
                  </a:lnTo>
                  <a:lnTo>
                    <a:pt x="6494050" y="2222797"/>
                  </a:lnTo>
                  <a:lnTo>
                    <a:pt x="0" y="222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859799" y="4214914"/>
              <a:ext cx="6679673" cy="2159861"/>
            </a:xfrm>
            <a:custGeom>
              <a:avLst/>
              <a:gdLst>
                <a:gd name="connsiteX0" fmla="*/ 0 w 6431623"/>
                <a:gd name="connsiteY0" fmla="*/ 0 h 2264002"/>
                <a:gd name="connsiteX1" fmla="*/ 6431623 w 6431623"/>
                <a:gd name="connsiteY1" fmla="*/ 0 h 2264002"/>
                <a:gd name="connsiteX2" fmla="*/ 6431623 w 6431623"/>
                <a:gd name="connsiteY2" fmla="*/ 2264002 h 2264002"/>
                <a:gd name="connsiteX3" fmla="*/ 0 w 6431623"/>
                <a:gd name="connsiteY3" fmla="*/ 2264002 h 2264002"/>
                <a:gd name="connsiteX4" fmla="*/ 0 w 6431623"/>
                <a:gd name="connsiteY4" fmla="*/ 0 h 226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1623" h="2264002">
                  <a:moveTo>
                    <a:pt x="0" y="0"/>
                  </a:moveTo>
                  <a:lnTo>
                    <a:pt x="6431623" y="0"/>
                  </a:lnTo>
                  <a:lnTo>
                    <a:pt x="6431623" y="2264002"/>
                  </a:lnTo>
                  <a:lnTo>
                    <a:pt x="0" y="2264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978" y="1663546"/>
            <a:ext cx="2321299" cy="207887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978" y="4065288"/>
            <a:ext cx="2391271" cy="211518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22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84" y="930596"/>
            <a:ext cx="9173434" cy="325347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93619" y="-22359"/>
            <a:ext cx="2091119" cy="154797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sp>
        <p:nvSpPr>
          <p:cNvPr id="110" name="Title 3">
            <a:extLst>
              <a:ext uri="{FF2B5EF4-FFF2-40B4-BE49-F238E27FC236}">
                <a16:creationId xmlns:a16="http://schemas.microsoft.com/office/drawing/2014/main" id="{52EFB1AC-B096-FD44-A2B0-DAFFCF9394B0}"/>
              </a:ext>
            </a:extLst>
          </p:cNvPr>
          <p:cNvSpPr txBox="1">
            <a:spLocks/>
          </p:cNvSpPr>
          <p:nvPr/>
        </p:nvSpPr>
        <p:spPr>
          <a:xfrm>
            <a:off x="1474637" y="1609396"/>
            <a:ext cx="8506064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THÁNH GIÓNG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DA9B299B-B31D-104C-B43C-93F039FAD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696" y="3429000"/>
            <a:ext cx="5722263" cy="2918353"/>
          </a:xfrm>
          <a:prstGeom prst="rect">
            <a:avLst/>
          </a:prstGeom>
        </p:spPr>
      </p:pic>
      <p:pic>
        <p:nvPicPr>
          <p:cNvPr id="113" name="图片 32">
            <a:extLst>
              <a:ext uri="{FF2B5EF4-FFF2-40B4-BE49-F238E27FC236}">
                <a16:creationId xmlns:a16="http://schemas.microsoft.com/office/drawing/2014/main" id="{EADA6F0F-D66C-5D4E-8AD0-F518BA6A3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750" y="2849743"/>
            <a:ext cx="2637795" cy="3732730"/>
          </a:xfrm>
          <a:prstGeom prst="rect">
            <a:avLst/>
          </a:prstGeom>
        </p:spPr>
      </p:pic>
      <p:pic>
        <p:nvPicPr>
          <p:cNvPr id="114" name="图片 33">
            <a:extLst>
              <a:ext uri="{FF2B5EF4-FFF2-40B4-BE49-F238E27FC236}">
                <a16:creationId xmlns:a16="http://schemas.microsoft.com/office/drawing/2014/main" id="{D3C8E265-62CA-DF4A-A894-ADD736851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42" y="1680406"/>
            <a:ext cx="540000" cy="371250"/>
          </a:xfrm>
          <a:prstGeom prst="rect">
            <a:avLst/>
          </a:prstGeom>
        </p:spPr>
      </p:pic>
      <p:pic>
        <p:nvPicPr>
          <p:cNvPr id="115" name="图片 34">
            <a:extLst>
              <a:ext uri="{FF2B5EF4-FFF2-40B4-BE49-F238E27FC236}">
                <a16:creationId xmlns:a16="http://schemas.microsoft.com/office/drawing/2014/main" id="{49C1EE92-EFAF-B84F-ABB9-91A6B2526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033" y="1039962"/>
            <a:ext cx="795054" cy="419612"/>
          </a:xfrm>
          <a:prstGeom prst="rect">
            <a:avLst/>
          </a:prstGeom>
        </p:spPr>
      </p:pic>
      <p:pic>
        <p:nvPicPr>
          <p:cNvPr id="116" name="图片 37">
            <a:extLst>
              <a:ext uri="{FF2B5EF4-FFF2-40B4-BE49-F238E27FC236}">
                <a16:creationId xmlns:a16="http://schemas.microsoft.com/office/drawing/2014/main" id="{715EA231-A8E5-774E-9C6B-6DE5DB1B1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672" y="1376234"/>
            <a:ext cx="540000" cy="3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B80E0D-6A6C-B348-805E-06765F971A5F}"/>
              </a:ext>
            </a:extLst>
          </p:cNvPr>
          <p:cNvSpPr txBox="1">
            <a:spLocks/>
          </p:cNvSpPr>
          <p:nvPr/>
        </p:nvSpPr>
        <p:spPr>
          <a:xfrm>
            <a:off x="2224864" y="607637"/>
            <a:ext cx="6260904" cy="8242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Trải nghiệm cùng văn bản: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rẻ Em, Học Bài, Học Tập, Cô Bé, Tải hình PNG 100 - Free.Vector6.com">
            <a:extLst>
              <a:ext uri="{FF2B5EF4-FFF2-40B4-BE49-F238E27FC236}">
                <a16:creationId xmlns:a16="http://schemas.microsoft.com/office/drawing/2014/main" id="{CE5FA765-3282-4C4E-85D7-62EE2117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906" flipH="1">
            <a:off x="-567351" y="-602727"/>
            <a:ext cx="2892324" cy="38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oa đào PNG đẹp cho dân thiết kế">
            <a:extLst>
              <a:ext uri="{FF2B5EF4-FFF2-40B4-BE49-F238E27FC236}">
                <a16:creationId xmlns:a16="http://schemas.microsoft.com/office/drawing/2014/main" id="{A750901B-ACA4-394D-A3FC-53BD1BFB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174873" y="-767609"/>
            <a:ext cx="3103911" cy="26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65916" y="321992"/>
            <a:ext cx="2562193" cy="1105026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</a:t>
            </a:r>
            <a:r>
              <a:rPr lang="vi-VN" sz="32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1526722" y="1823357"/>
            <a:ext cx="5317770" cy="3810000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 w="28575"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3048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3048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rõ ràng, rành mạch, nhấn giọng ở những chi tiết kì lạ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3048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6" name="Picture 2" descr="Giới thiệu Sách giáo khoa lớp 6 bộ sách Chân trời sáng tạ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91" y="1629591"/>
            <a:ext cx="4023987" cy="419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665916" y="321992"/>
            <a:ext cx="3809102" cy="1105026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Chú 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24351" y="383820"/>
            <a:ext cx="4185155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313815" y="677180"/>
            <a:ext cx="9564370" cy="444137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75532" y="1761216"/>
            <a:ext cx="2708659" cy="2311399"/>
          </a:xfrm>
          <a:custGeom>
            <a:avLst/>
            <a:gdLst>
              <a:gd name="connsiteX0" fmla="*/ 0 w 2708659"/>
              <a:gd name="connsiteY0" fmla="*/ 385241 h 2311399"/>
              <a:gd name="connsiteX1" fmla="*/ 385241 w 2708659"/>
              <a:gd name="connsiteY1" fmla="*/ 0 h 2311399"/>
              <a:gd name="connsiteX2" fmla="*/ 2323418 w 2708659"/>
              <a:gd name="connsiteY2" fmla="*/ 0 h 2311399"/>
              <a:gd name="connsiteX3" fmla="*/ 2708659 w 2708659"/>
              <a:gd name="connsiteY3" fmla="*/ 385241 h 2311399"/>
              <a:gd name="connsiteX4" fmla="*/ 2708659 w 2708659"/>
              <a:gd name="connsiteY4" fmla="*/ 1926158 h 2311399"/>
              <a:gd name="connsiteX5" fmla="*/ 2323418 w 2708659"/>
              <a:gd name="connsiteY5" fmla="*/ 2311399 h 2311399"/>
              <a:gd name="connsiteX6" fmla="*/ 385241 w 2708659"/>
              <a:gd name="connsiteY6" fmla="*/ 2311399 h 2311399"/>
              <a:gd name="connsiteX7" fmla="*/ 0 w 2708659"/>
              <a:gd name="connsiteY7" fmla="*/ 1926158 h 2311399"/>
              <a:gd name="connsiteX8" fmla="*/ 0 w 2708659"/>
              <a:gd name="connsiteY8" fmla="*/ 385241 h 231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8659" h="2311399">
                <a:moveTo>
                  <a:pt x="0" y="385241"/>
                </a:moveTo>
                <a:cubicBezTo>
                  <a:pt x="0" y="172478"/>
                  <a:pt x="172478" y="0"/>
                  <a:pt x="385241" y="0"/>
                </a:cubicBezTo>
                <a:lnTo>
                  <a:pt x="2323418" y="0"/>
                </a:lnTo>
                <a:cubicBezTo>
                  <a:pt x="2536181" y="0"/>
                  <a:pt x="2708659" y="172478"/>
                  <a:pt x="2708659" y="385241"/>
                </a:cubicBezTo>
                <a:lnTo>
                  <a:pt x="2708659" y="1926158"/>
                </a:lnTo>
                <a:cubicBezTo>
                  <a:pt x="2708659" y="2138921"/>
                  <a:pt x="2536181" y="2311399"/>
                  <a:pt x="2323418" y="2311399"/>
                </a:cubicBezTo>
                <a:lnTo>
                  <a:pt x="385241" y="2311399"/>
                </a:lnTo>
                <a:cubicBezTo>
                  <a:pt x="172478" y="2311399"/>
                  <a:pt x="0" y="2138921"/>
                  <a:pt x="0" y="1926158"/>
                </a:cubicBezTo>
                <a:lnTo>
                  <a:pt x="0" y="3852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9513" tIns="219513" rIns="219513" bIns="219513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lang="pt-BR" sz="28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8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đến “…đặt đâu nằm đấy” (Sự ra đời  của  Thánh Gióng)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19624" y="1761216"/>
            <a:ext cx="2708659" cy="2311399"/>
          </a:xfrm>
          <a:custGeom>
            <a:avLst/>
            <a:gdLst>
              <a:gd name="connsiteX0" fmla="*/ 0 w 2708659"/>
              <a:gd name="connsiteY0" fmla="*/ 385241 h 2311399"/>
              <a:gd name="connsiteX1" fmla="*/ 385241 w 2708659"/>
              <a:gd name="connsiteY1" fmla="*/ 0 h 2311399"/>
              <a:gd name="connsiteX2" fmla="*/ 2323418 w 2708659"/>
              <a:gd name="connsiteY2" fmla="*/ 0 h 2311399"/>
              <a:gd name="connsiteX3" fmla="*/ 2708659 w 2708659"/>
              <a:gd name="connsiteY3" fmla="*/ 385241 h 2311399"/>
              <a:gd name="connsiteX4" fmla="*/ 2708659 w 2708659"/>
              <a:gd name="connsiteY4" fmla="*/ 1926158 h 2311399"/>
              <a:gd name="connsiteX5" fmla="*/ 2323418 w 2708659"/>
              <a:gd name="connsiteY5" fmla="*/ 2311399 h 2311399"/>
              <a:gd name="connsiteX6" fmla="*/ 385241 w 2708659"/>
              <a:gd name="connsiteY6" fmla="*/ 2311399 h 2311399"/>
              <a:gd name="connsiteX7" fmla="*/ 0 w 2708659"/>
              <a:gd name="connsiteY7" fmla="*/ 1926158 h 2311399"/>
              <a:gd name="connsiteX8" fmla="*/ 0 w 2708659"/>
              <a:gd name="connsiteY8" fmla="*/ 385241 h 231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8659" h="2311399">
                <a:moveTo>
                  <a:pt x="0" y="385241"/>
                </a:moveTo>
                <a:cubicBezTo>
                  <a:pt x="0" y="172478"/>
                  <a:pt x="172478" y="0"/>
                  <a:pt x="385241" y="0"/>
                </a:cubicBezTo>
                <a:lnTo>
                  <a:pt x="2323418" y="0"/>
                </a:lnTo>
                <a:cubicBezTo>
                  <a:pt x="2536181" y="0"/>
                  <a:pt x="2708659" y="172478"/>
                  <a:pt x="2708659" y="385241"/>
                </a:cubicBezTo>
                <a:lnTo>
                  <a:pt x="2708659" y="1926158"/>
                </a:lnTo>
                <a:cubicBezTo>
                  <a:pt x="2708659" y="2138921"/>
                  <a:pt x="2536181" y="2311399"/>
                  <a:pt x="2323418" y="2311399"/>
                </a:cubicBezTo>
                <a:lnTo>
                  <a:pt x="385241" y="2311399"/>
                </a:lnTo>
                <a:cubicBezTo>
                  <a:pt x="172478" y="2311399"/>
                  <a:pt x="0" y="2138921"/>
                  <a:pt x="0" y="1926158"/>
                </a:cubicBezTo>
                <a:lnTo>
                  <a:pt x="0" y="3852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9513" tIns="219513" rIns="219513" bIns="219513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r>
              <a:rPr lang="pt-BR" sz="28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8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 đến“…cứu nước”(Sự lớn lên của Thánh Gióng)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163716" y="1761216"/>
            <a:ext cx="2708659" cy="2311399"/>
          </a:xfrm>
          <a:custGeom>
            <a:avLst/>
            <a:gdLst>
              <a:gd name="connsiteX0" fmla="*/ 0 w 2708659"/>
              <a:gd name="connsiteY0" fmla="*/ 385241 h 2311399"/>
              <a:gd name="connsiteX1" fmla="*/ 385241 w 2708659"/>
              <a:gd name="connsiteY1" fmla="*/ 0 h 2311399"/>
              <a:gd name="connsiteX2" fmla="*/ 2323418 w 2708659"/>
              <a:gd name="connsiteY2" fmla="*/ 0 h 2311399"/>
              <a:gd name="connsiteX3" fmla="*/ 2708659 w 2708659"/>
              <a:gd name="connsiteY3" fmla="*/ 385241 h 2311399"/>
              <a:gd name="connsiteX4" fmla="*/ 2708659 w 2708659"/>
              <a:gd name="connsiteY4" fmla="*/ 1926158 h 2311399"/>
              <a:gd name="connsiteX5" fmla="*/ 2323418 w 2708659"/>
              <a:gd name="connsiteY5" fmla="*/ 2311399 h 2311399"/>
              <a:gd name="connsiteX6" fmla="*/ 385241 w 2708659"/>
              <a:gd name="connsiteY6" fmla="*/ 2311399 h 2311399"/>
              <a:gd name="connsiteX7" fmla="*/ 0 w 2708659"/>
              <a:gd name="connsiteY7" fmla="*/ 1926158 h 2311399"/>
              <a:gd name="connsiteX8" fmla="*/ 0 w 2708659"/>
              <a:gd name="connsiteY8" fmla="*/ 385241 h 231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8659" h="2311399">
                <a:moveTo>
                  <a:pt x="0" y="385241"/>
                </a:moveTo>
                <a:cubicBezTo>
                  <a:pt x="0" y="172478"/>
                  <a:pt x="172478" y="0"/>
                  <a:pt x="385241" y="0"/>
                </a:cubicBezTo>
                <a:lnTo>
                  <a:pt x="2323418" y="0"/>
                </a:lnTo>
                <a:cubicBezTo>
                  <a:pt x="2536181" y="0"/>
                  <a:pt x="2708659" y="172478"/>
                  <a:pt x="2708659" y="385241"/>
                </a:cubicBezTo>
                <a:lnTo>
                  <a:pt x="2708659" y="1926158"/>
                </a:lnTo>
                <a:cubicBezTo>
                  <a:pt x="2708659" y="2138921"/>
                  <a:pt x="2536181" y="2311399"/>
                  <a:pt x="2323418" y="2311399"/>
                </a:cubicBezTo>
                <a:lnTo>
                  <a:pt x="385241" y="2311399"/>
                </a:lnTo>
                <a:cubicBezTo>
                  <a:pt x="172478" y="2311399"/>
                  <a:pt x="0" y="2138921"/>
                  <a:pt x="0" y="1926158"/>
                </a:cubicBezTo>
                <a:lnTo>
                  <a:pt x="0" y="3852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9513" tIns="219513" rIns="219513" bIns="219513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r>
              <a:rPr lang="pt-BR" sz="28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8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 đến“...bay lên trời” (Thánh Gióng đánh giặc và về trời)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007809" y="1761216"/>
            <a:ext cx="2708659" cy="2311399"/>
          </a:xfrm>
          <a:custGeom>
            <a:avLst/>
            <a:gdLst>
              <a:gd name="connsiteX0" fmla="*/ 0 w 2708659"/>
              <a:gd name="connsiteY0" fmla="*/ 385241 h 2311399"/>
              <a:gd name="connsiteX1" fmla="*/ 385241 w 2708659"/>
              <a:gd name="connsiteY1" fmla="*/ 0 h 2311399"/>
              <a:gd name="connsiteX2" fmla="*/ 2323418 w 2708659"/>
              <a:gd name="connsiteY2" fmla="*/ 0 h 2311399"/>
              <a:gd name="connsiteX3" fmla="*/ 2708659 w 2708659"/>
              <a:gd name="connsiteY3" fmla="*/ 385241 h 2311399"/>
              <a:gd name="connsiteX4" fmla="*/ 2708659 w 2708659"/>
              <a:gd name="connsiteY4" fmla="*/ 1926158 h 2311399"/>
              <a:gd name="connsiteX5" fmla="*/ 2323418 w 2708659"/>
              <a:gd name="connsiteY5" fmla="*/ 2311399 h 2311399"/>
              <a:gd name="connsiteX6" fmla="*/ 385241 w 2708659"/>
              <a:gd name="connsiteY6" fmla="*/ 2311399 h 2311399"/>
              <a:gd name="connsiteX7" fmla="*/ 0 w 2708659"/>
              <a:gd name="connsiteY7" fmla="*/ 1926158 h 2311399"/>
              <a:gd name="connsiteX8" fmla="*/ 0 w 2708659"/>
              <a:gd name="connsiteY8" fmla="*/ 385241 h 231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8659" h="2311399">
                <a:moveTo>
                  <a:pt x="0" y="385241"/>
                </a:moveTo>
                <a:cubicBezTo>
                  <a:pt x="0" y="172478"/>
                  <a:pt x="172478" y="0"/>
                  <a:pt x="385241" y="0"/>
                </a:cubicBezTo>
                <a:lnTo>
                  <a:pt x="2323418" y="0"/>
                </a:lnTo>
                <a:cubicBezTo>
                  <a:pt x="2536181" y="0"/>
                  <a:pt x="2708659" y="172478"/>
                  <a:pt x="2708659" y="385241"/>
                </a:cubicBezTo>
                <a:lnTo>
                  <a:pt x="2708659" y="1926158"/>
                </a:lnTo>
                <a:cubicBezTo>
                  <a:pt x="2708659" y="2138921"/>
                  <a:pt x="2536181" y="2311399"/>
                  <a:pt x="2323418" y="2311399"/>
                </a:cubicBezTo>
                <a:lnTo>
                  <a:pt x="385241" y="2311399"/>
                </a:lnTo>
                <a:cubicBezTo>
                  <a:pt x="172478" y="2311399"/>
                  <a:pt x="0" y="2138921"/>
                  <a:pt x="0" y="1926158"/>
                </a:cubicBezTo>
                <a:lnTo>
                  <a:pt x="0" y="38524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9513" tIns="219513" rIns="219513" bIns="219513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i="1" u="sng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4</a:t>
            </a:r>
            <a:r>
              <a:rPr lang="pt-BR" sz="2800" b="1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pt-BR" sz="2800" i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lại ( các dấu tích còn lại)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3047411" y="1678211"/>
            <a:ext cx="5961744" cy="2477408"/>
          </a:xfrm>
          <a:prstGeom prst="wedgeEllipseCallout">
            <a:avLst>
              <a:gd name="adj1" fmla="val -38070"/>
              <a:gd name="adj2" fmla="val 59325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 bố cục của văn bản? Có thể chia theo cách khác?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B80E0D-6A6C-B348-805E-06765F971A5F}"/>
              </a:ext>
            </a:extLst>
          </p:cNvPr>
          <p:cNvSpPr txBox="1">
            <a:spLocks/>
          </p:cNvSpPr>
          <p:nvPr/>
        </p:nvSpPr>
        <p:spPr>
          <a:xfrm>
            <a:off x="2224864" y="588972"/>
            <a:ext cx="6260904" cy="8380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rẻ Em, Học Bài, Học Tập, Cô Bé, Tải hình PNG 100 - Free.Vector6.com">
            <a:extLst>
              <a:ext uri="{FF2B5EF4-FFF2-40B4-BE49-F238E27FC236}">
                <a16:creationId xmlns:a16="http://schemas.microsoft.com/office/drawing/2014/main" id="{CE5FA765-3282-4C4E-85D7-62EE2117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906" flipH="1">
            <a:off x="-567351" y="-602727"/>
            <a:ext cx="2892324" cy="38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oa đào PNG đẹp cho dân thiết kế">
            <a:extLst>
              <a:ext uri="{FF2B5EF4-FFF2-40B4-BE49-F238E27FC236}">
                <a16:creationId xmlns:a16="http://schemas.microsoft.com/office/drawing/2014/main" id="{A750901B-ACA4-394D-A3FC-53BD1BFB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174873" y="-767609"/>
            <a:ext cx="3103911" cy="26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2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D7CB0DF-840E-7E45-A45D-D92607D4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8177">
            <a:off x="32836" y="24063"/>
            <a:ext cx="3987634" cy="2807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A2BA8-BF86-9847-9B1D-17D9CAEC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205" y="4791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chi tiết kì ảo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A7BCB7-D9A4-EE44-BF0A-4C689C2A0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612293"/>
              </p:ext>
            </p:extLst>
          </p:nvPr>
        </p:nvGraphicFramePr>
        <p:xfrm>
          <a:off x="1094509" y="2139951"/>
          <a:ext cx="10721837" cy="4328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2903">
                  <a:extLst>
                    <a:ext uri="{9D8B030D-6E8A-4147-A177-3AD203B41FA5}">
                      <a16:colId xmlns:a16="http://schemas.microsoft.com/office/drawing/2014/main" val="2964853983"/>
                    </a:ext>
                  </a:extLst>
                </a:gridCol>
                <a:gridCol w="4205862">
                  <a:extLst>
                    <a:ext uri="{9D8B030D-6E8A-4147-A177-3AD203B41FA5}">
                      <a16:colId xmlns:a16="http://schemas.microsoft.com/office/drawing/2014/main" val="2071659135"/>
                    </a:ext>
                  </a:extLst>
                </a:gridCol>
                <a:gridCol w="5423072">
                  <a:extLst>
                    <a:ext uri="{9D8B030D-6E8A-4147-A177-3AD203B41FA5}">
                      <a16:colId xmlns:a16="http://schemas.microsoft.com/office/drawing/2014/main" val="3774191063"/>
                    </a:ext>
                  </a:extLst>
                </a:gridCol>
              </a:tblGrid>
              <a:tr h="709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sự kiện chính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kì ảo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747389"/>
                  </a:ext>
                </a:extLst>
              </a:tr>
              <a:tr h="709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ra đời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543204"/>
                  </a:ext>
                </a:extLst>
              </a:tr>
              <a:tr h="709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lớn lên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884515"/>
                  </a:ext>
                </a:extLst>
              </a:tr>
              <a:tr h="1402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ra trận và chiến thắng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826482"/>
                  </a:ext>
                </a:extLst>
              </a:tr>
              <a:tr h="7091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bay về trời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02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3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A7BCB7-D9A4-EE44-BF0A-4C689C2A0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869779"/>
              </p:ext>
            </p:extLst>
          </p:nvPr>
        </p:nvGraphicFramePr>
        <p:xfrm>
          <a:off x="215231" y="282843"/>
          <a:ext cx="11761537" cy="62923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3581">
                  <a:extLst>
                    <a:ext uri="{9D8B030D-6E8A-4147-A177-3AD203B41FA5}">
                      <a16:colId xmlns:a16="http://schemas.microsoft.com/office/drawing/2014/main" val="2964853983"/>
                    </a:ext>
                  </a:extLst>
                </a:gridCol>
                <a:gridCol w="1958775">
                  <a:extLst>
                    <a:ext uri="{9D8B030D-6E8A-4147-A177-3AD203B41FA5}">
                      <a16:colId xmlns:a16="http://schemas.microsoft.com/office/drawing/2014/main" val="2071659135"/>
                    </a:ext>
                  </a:extLst>
                </a:gridCol>
                <a:gridCol w="9069181">
                  <a:extLst>
                    <a:ext uri="{9D8B030D-6E8A-4147-A177-3AD203B41FA5}">
                      <a16:colId xmlns:a16="http://schemas.microsoft.com/office/drawing/2014/main" val="3774191063"/>
                    </a:ext>
                  </a:extLst>
                </a:gridCol>
              </a:tblGrid>
              <a:tr h="9973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chính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kì ảo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747389"/>
                  </a:ext>
                </a:extLst>
              </a:tr>
              <a:tr h="10055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ra đời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Bà mẹ ướm chân – thụ thai, 12 tháng mới sinh; cậu bé lên ba không nói, cười, đi, đặt đâu nằm đấy.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543204"/>
                  </a:ext>
                </a:extLst>
              </a:tr>
              <a:tr h="8157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lớn lên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884515"/>
                  </a:ext>
                </a:extLst>
              </a:tr>
              <a:tr h="16925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ra trận và chiến thắng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trượng</a:t>
                      </a:r>
                      <a:endParaRPr lang="en-VN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phun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endParaRPr lang="en-VN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Roi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gãy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bèn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nhổ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quật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826482"/>
                  </a:ext>
                </a:extLst>
              </a:tr>
              <a:tr h="9973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 Gióng bay về trời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cởi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ngựa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02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1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49" name="图片 50">
            <a:extLst>
              <a:ext uri="{FF2B5EF4-FFF2-40B4-BE49-F238E27FC236}">
                <a16:creationId xmlns:a16="http://schemas.microsoft.com/office/drawing/2014/main" id="{F8B766B5-6523-104C-AA11-3100D7C23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534"/>
            <a:ext cx="11216940" cy="1414395"/>
          </a:xfrm>
          <a:prstGeom prst="rect">
            <a:avLst/>
          </a:prstGeom>
        </p:spPr>
      </p:pic>
      <p:pic>
        <p:nvPicPr>
          <p:cNvPr id="12" name="Picture 2" descr="F:\未标题-1.png">
            <a:extLst>
              <a:ext uri="{FF2B5EF4-FFF2-40B4-BE49-F238E27FC236}">
                <a16:creationId xmlns:a16="http://schemas.microsoft.com/office/drawing/2014/main" id="{B1D77C4F-FB3C-8E43-8BF7-115FF5C4F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 flipH="1">
            <a:off x="7507705" y="2372324"/>
            <a:ext cx="3058484" cy="44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7F2E99B-5D83-4442-ADE1-CD9C32D9AB30}"/>
              </a:ext>
            </a:extLst>
          </p:cNvPr>
          <p:cNvSpPr txBox="1">
            <a:spLocks/>
          </p:cNvSpPr>
          <p:nvPr/>
        </p:nvSpPr>
        <p:spPr>
          <a:xfrm>
            <a:off x="838200" y="64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Lời của nhân vật</a:t>
            </a:r>
          </a:p>
        </p:txBody>
      </p:sp>
      <p:sp>
        <p:nvSpPr>
          <p:cNvPr id="14" name="椭圆形标注 47">
            <a:extLst>
              <a:ext uri="{FF2B5EF4-FFF2-40B4-BE49-F238E27FC236}">
                <a16:creationId xmlns:a16="http://schemas.microsoft.com/office/drawing/2014/main" id="{7E64E937-285E-C142-BA59-1F23BD0BD4A3}"/>
              </a:ext>
            </a:extLst>
          </p:cNvPr>
          <p:cNvSpPr/>
          <p:nvPr/>
        </p:nvSpPr>
        <p:spPr>
          <a:xfrm>
            <a:off x="2334452" y="1367199"/>
            <a:ext cx="4676274" cy="2929438"/>
          </a:xfrm>
          <a:prstGeom prst="wedgeEllipseCallout">
            <a:avLst>
              <a:gd name="adj1" fmla="val 70513"/>
              <a:gd name="adj2" fmla="val 32128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Thánh Gióng đã nói gì với mẹ và sứ giả? Vì sao nghe Gióng nói, sứ giả vừa kinh ngạc, vừa mừng rõ?</a:t>
            </a:r>
          </a:p>
        </p:txBody>
      </p:sp>
      <p:sp>
        <p:nvSpPr>
          <p:cNvPr id="15" name="椭圆形标注 48">
            <a:extLst>
              <a:ext uri="{FF2B5EF4-FFF2-40B4-BE49-F238E27FC236}">
                <a16:creationId xmlns:a16="http://schemas.microsoft.com/office/drawing/2014/main" id="{83752F49-51EA-4041-9133-829BD5557C89}"/>
              </a:ext>
            </a:extLst>
          </p:cNvPr>
          <p:cNvSpPr/>
          <p:nvPr/>
        </p:nvSpPr>
        <p:spPr>
          <a:xfrm>
            <a:off x="1187442" y="4187827"/>
            <a:ext cx="3761549" cy="2605948"/>
          </a:xfrm>
          <a:prstGeom prst="wedgeEllipseCallout">
            <a:avLst>
              <a:gd name="adj1" fmla="val 117208"/>
              <a:gd name="adj2" fmla="val -4798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phân biệt lời của người kể chuyện và lời nhân vật?</a:t>
            </a:r>
          </a:p>
        </p:txBody>
      </p:sp>
    </p:spTree>
    <p:extLst>
      <p:ext uri="{BB962C8B-B14F-4D97-AF65-F5344CB8AC3E}">
        <p14:creationId xmlns:p14="http://schemas.microsoft.com/office/powerpoint/2010/main" val="358928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429491" y="193183"/>
            <a:ext cx="10917205" cy="1210614"/>
          </a:xfrm>
          <a:prstGeom prst="downArrowCallout">
            <a:avLst>
              <a:gd name="adj1" fmla="val 50000"/>
              <a:gd name="adj2" fmla="val 76554"/>
              <a:gd name="adj3" fmla="val 25000"/>
              <a:gd name="adj4" fmla="val 6497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HÌNH ẢNH VỀ TRUYỆN TRUYỀN THUYẾT VIỆT NAM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36" y="1939935"/>
            <a:ext cx="4507605" cy="32969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33" y="1939935"/>
            <a:ext cx="4480532" cy="32969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1403120" y="5480676"/>
            <a:ext cx="3713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Con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cháu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32916" y="5480676"/>
            <a:ext cx="390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Sơn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Thuỷ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F8AAABF-193E-4661-945E-C429586E1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9218" name="Picture 2" descr="Sách Truyện Cổ Tích Việt Nam Dành Cho Thiếu Nhi - Thánh Gióng - FAHASA.COM">
            <a:extLst>
              <a:ext uri="{FF2B5EF4-FFF2-40B4-BE49-F238E27FC236}">
                <a16:creationId xmlns:a16="http://schemas.microsoft.com/office/drawing/2014/main" id="{54B28228-B645-8140-86CE-FAE489E3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87438"/>
            <a:ext cx="3113088" cy="4657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ách Truyện Cổ Tích Việt Nam Dành Cho Thiếu Nhi - Thánh Gióng - FAHASA.COM">
            <a:extLst>
              <a:ext uri="{FF2B5EF4-FFF2-40B4-BE49-F238E27FC236}">
                <a16:creationId xmlns:a16="http://schemas.microsoft.com/office/drawing/2014/main" id="{5006A157-4A10-054F-B342-148A3DFD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087438"/>
            <a:ext cx="3084513" cy="4657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A44B06-9A4D-D242-B6A7-D08C823F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804" y="643467"/>
            <a:ext cx="433537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Lời của nhân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2DF87-6F61-2341-ADAC-36931587EAB7}"/>
              </a:ext>
            </a:extLst>
          </p:cNvPr>
          <p:cNvSpPr txBox="1"/>
          <p:nvPr/>
        </p:nvSpPr>
        <p:spPr>
          <a:xfrm>
            <a:off x="7772400" y="1969030"/>
            <a:ext cx="41547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Sứ giả vừa kinh ngạc vừa mừng </a:t>
            </a:r>
            <a:r>
              <a:rPr lang="en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rỡ: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tình nguyện đánh giặc cứu nước lại là của cậu bé 3 tuổi; tìm được người đánh giặc cứu nước, hoàn thành nhiệm vụ.</a:t>
            </a:r>
          </a:p>
        </p:txBody>
      </p:sp>
    </p:spTree>
    <p:extLst>
      <p:ext uri="{BB962C8B-B14F-4D97-AF65-F5344CB8AC3E}">
        <p14:creationId xmlns:p14="http://schemas.microsoft.com/office/powerpoint/2010/main" val="26943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F8AAABF-193E-4661-945E-C429586E1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9218" name="Picture 2" descr="Sách Truyện Cổ Tích Việt Nam Dành Cho Thiếu Nhi - Thánh Gióng - FAHASA.COM">
            <a:extLst>
              <a:ext uri="{FF2B5EF4-FFF2-40B4-BE49-F238E27FC236}">
                <a16:creationId xmlns:a16="http://schemas.microsoft.com/office/drawing/2014/main" id="{54B28228-B645-8140-86CE-FAE489E3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87438"/>
            <a:ext cx="3113088" cy="4657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ách Truyện Cổ Tích Việt Nam Dành Cho Thiếu Nhi - Thánh Gióng - FAHASA.COM">
            <a:extLst>
              <a:ext uri="{FF2B5EF4-FFF2-40B4-BE49-F238E27FC236}">
                <a16:creationId xmlns:a16="http://schemas.microsoft.com/office/drawing/2014/main" id="{5006A157-4A10-054F-B342-148A3DFD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087438"/>
            <a:ext cx="3084513" cy="4657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A44B06-9A4D-D242-B6A7-D08C823F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804" y="643467"/>
            <a:ext cx="433537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Lời của nhân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2DF87-6F61-2341-ADAC-36931587EAB7}"/>
              </a:ext>
            </a:extLst>
          </p:cNvPr>
          <p:cNvSpPr txBox="1"/>
          <p:nvPr/>
        </p:nvSpPr>
        <p:spPr>
          <a:xfrm>
            <a:off x="7772400" y="1969030"/>
            <a:ext cx="4154783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6A2C-D662-DA4C-878D-B520604F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54" y="97997"/>
            <a:ext cx="10982646" cy="1325563"/>
          </a:xfrm>
        </p:spPr>
        <p:txBody>
          <a:bodyPr>
            <a:normAutofit/>
          </a:bodyPr>
          <a:lstStyle/>
          <a:p>
            <a:r>
              <a:rPr lang="en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 của tác giả dân gian dành cho nhân vật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9B0A51AB-23EE-9C43-B657-DF8D06CF9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23783"/>
              </p:ext>
            </p:extLst>
          </p:nvPr>
        </p:nvGraphicFramePr>
        <p:xfrm>
          <a:off x="452063" y="1345915"/>
          <a:ext cx="11100800" cy="486265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550400">
                  <a:extLst>
                    <a:ext uri="{9D8B030D-6E8A-4147-A177-3AD203B41FA5}">
                      <a16:colId xmlns:a16="http://schemas.microsoft.com/office/drawing/2014/main" val="1385242358"/>
                    </a:ext>
                  </a:extLst>
                </a:gridCol>
                <a:gridCol w="5550400">
                  <a:extLst>
                    <a:ext uri="{9D8B030D-6E8A-4147-A177-3AD203B41FA5}">
                      <a16:colId xmlns:a16="http://schemas.microsoft.com/office/drawing/2014/main" val="1312830320"/>
                    </a:ext>
                  </a:extLst>
                </a:gridCol>
              </a:tblGrid>
              <a:tr h="965770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Thánh Gióng ra trận đuổi đánh giặc Ân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và sau khi Thánh Gióng ra trận đuổi đánh giặc Ân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425225"/>
                  </a:ext>
                </a:extLst>
              </a:tr>
              <a:tr h="1671841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652442"/>
                  </a:ext>
                </a:extLst>
              </a:tr>
              <a:tr h="1671841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thái độ, tình cảm, cảm xúc: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thái độ, tình cảm, cảm xúc: 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920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5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6A2C-D662-DA4C-878D-B520604F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325371"/>
            <a:ext cx="11197298" cy="1325563"/>
          </a:xfrm>
        </p:spPr>
        <p:txBody>
          <a:bodyPr>
            <a:noAutofit/>
          </a:bodyPr>
          <a:lstStyle/>
          <a:p>
            <a:r>
              <a:rPr lang="en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 của tác giả dân gian dành cho nhân vật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770B6-4ADE-B041-A58B-260271E0FFC7}"/>
              </a:ext>
            </a:extLst>
          </p:cNvPr>
          <p:cNvSpPr txBox="1"/>
          <p:nvPr/>
        </p:nvSpPr>
        <p:spPr>
          <a:xfrm>
            <a:off x="381802" y="2978431"/>
            <a:ext cx="2189747" cy="13075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xưng gọi nhân vật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EC549-DA1E-6545-BE3C-F45732063786}"/>
              </a:ext>
            </a:extLst>
          </p:cNvPr>
          <p:cNvSpPr txBox="1"/>
          <p:nvPr/>
        </p:nvSpPr>
        <p:spPr>
          <a:xfrm>
            <a:off x="3815408" y="2074571"/>
            <a:ext cx="4154783" cy="13075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ra trận: cậu bé, đứa trẻ, đứa bé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B7B2-F164-9740-98D8-AB277A2B1E69}"/>
              </a:ext>
            </a:extLst>
          </p:cNvPr>
          <p:cNvSpPr txBox="1"/>
          <p:nvPr/>
        </p:nvSpPr>
        <p:spPr>
          <a:xfrm>
            <a:off x="3815408" y="3838345"/>
            <a:ext cx="4154783" cy="19538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và sau khi ra trận: tráng sĩ, Phù Đổng Thiên Vương, Thánh Gióng.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3BD796-0DF4-9B4E-A17B-64AD9397624E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2571549" y="2728340"/>
            <a:ext cx="1243859" cy="90386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BB57AB-C815-D349-9281-73CAAE29BB9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571548" y="3627721"/>
            <a:ext cx="1243860" cy="118755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6CA2B2-4771-9B41-9449-0614ED87552E}"/>
              </a:ext>
            </a:extLst>
          </p:cNvPr>
          <p:cNvCxnSpPr>
            <a:cxnSpLocks/>
          </p:cNvCxnSpPr>
          <p:nvPr/>
        </p:nvCxnSpPr>
        <p:spPr>
          <a:xfrm>
            <a:off x="7970191" y="2806445"/>
            <a:ext cx="869009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B71782-519E-9843-9E89-B15801682E06}"/>
              </a:ext>
            </a:extLst>
          </p:cNvPr>
          <p:cNvCxnSpPr>
            <a:cxnSpLocks/>
          </p:cNvCxnSpPr>
          <p:nvPr/>
        </p:nvCxnSpPr>
        <p:spPr>
          <a:xfrm>
            <a:off x="7935608" y="4815279"/>
            <a:ext cx="869009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FA6664-8C1B-544A-A1C0-8334AA0A5A69}"/>
              </a:ext>
            </a:extLst>
          </p:cNvPr>
          <p:cNvSpPr txBox="1"/>
          <p:nvPr/>
        </p:nvSpPr>
        <p:spPr>
          <a:xfrm>
            <a:off x="8839200" y="2544835"/>
            <a:ext cx="302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mật, trìu mến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16722-0AA5-DE4F-A9DA-E46E9F1D659A}"/>
              </a:ext>
            </a:extLst>
          </p:cNvPr>
          <p:cNvSpPr txBox="1"/>
          <p:nvPr/>
        </p:nvSpPr>
        <p:spPr>
          <a:xfrm>
            <a:off x="8804617" y="4524374"/>
            <a:ext cx="302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quý, ngợi ca</a:t>
            </a:r>
          </a:p>
        </p:txBody>
      </p:sp>
      <p:pic>
        <p:nvPicPr>
          <p:cNvPr id="12" name="图片 6152" descr="1-37">
            <a:extLst>
              <a:ext uri="{FF2B5EF4-FFF2-40B4-BE49-F238E27FC236}">
                <a16:creationId xmlns:a16="http://schemas.microsoft.com/office/drawing/2014/main" id="{5016BBA1-B0B6-7E42-9756-03794CCE7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81" y="4669852"/>
            <a:ext cx="1874644" cy="21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ánh Gióng » Truyện cổ tích | Truyện dân gian việt nam | Video ca nhạc hay  cho bé">
            <a:extLst>
              <a:ext uri="{FF2B5EF4-FFF2-40B4-BE49-F238E27FC236}">
                <a16:creationId xmlns:a16="http://schemas.microsoft.com/office/drawing/2014/main" id="{C88D91B5-1524-034D-B364-6B3EE6664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3" y="1527008"/>
            <a:ext cx="62357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D3C3D-0E6C-7C42-A274-22B69A9C5D6E}"/>
              </a:ext>
            </a:extLst>
          </p:cNvPr>
          <p:cNvSpPr txBox="1"/>
          <p:nvPr/>
        </p:nvSpPr>
        <p:spPr>
          <a:xfrm>
            <a:off x="6935870" y="1527008"/>
            <a:ext cx="48527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E9E46B-D082-3241-A719-05E7D7A72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845965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70105-E232-104C-B9A0-0BE0744725EC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ô phải trả lời chứ, sao lại mắng bạn ấy?” - Tuổi Trẻ Online">
            <a:extLst>
              <a:ext uri="{FF2B5EF4-FFF2-40B4-BE49-F238E27FC236}">
                <a16:creationId xmlns:a16="http://schemas.microsoft.com/office/drawing/2014/main" id="{7D03FB72-2A1F-7C4C-8A07-AB001F92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9" r="15662" b="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3EE81F-26A6-C844-A651-C8A64F11E4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0546" y="1035728"/>
            <a:ext cx="10550907" cy="5571065"/>
            <a:chOff x="0" y="0"/>
            <a:chExt cx="11350" cy="5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A865D5-3607-3E43-AE16-C1F423F1BA2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" y="25"/>
              <a:ext cx="2790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A cartoon of a person riding a horse&#10;&#10;Description automatically generated with low confidence">
              <a:extLst>
                <a:ext uri="{FF2B5EF4-FFF2-40B4-BE49-F238E27FC236}">
                  <a16:creationId xmlns:a16="http://schemas.microsoft.com/office/drawing/2014/main" id="{A91E9D51-B8A8-924C-B0D1-AA5950D2654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25"/>
              <a:ext cx="2763" cy="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8E21B829-2F05-B741-BAA2-E4A13268048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27" y="2381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FCAC6C43-BD6F-7140-8DC2-41FAE633478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940" y="2381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614967-125D-A144-B2D3-41844F5772E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" y="0"/>
              <a:ext cx="2670" cy="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3859B4-C1E5-0D4B-A86B-1E9F9250E43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0"/>
              <a:ext cx="2758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A group of dolls&#10;&#10;Description automatically generated with low confidence">
              <a:extLst>
                <a:ext uri="{FF2B5EF4-FFF2-40B4-BE49-F238E27FC236}">
                  <a16:creationId xmlns:a16="http://schemas.microsoft.com/office/drawing/2014/main" id="{36788729-AAC4-3943-BE4C-123ADE8FBC5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" y="3200"/>
              <a:ext cx="2853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23292F-A061-FA42-B755-1CFB54F5C97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" y="3200"/>
              <a:ext cx="2790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49FD09-FC62-F445-A61F-7580DCA0E961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" y="3200"/>
              <a:ext cx="2650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EA5FD1C2-0858-404F-BFA8-22276F10F08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3" y="5584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415746A2-D35F-B146-9D25-4824E3C8D06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599" y="5584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177641E9-ACD8-4844-8FBC-24FB6A3091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07" y="5584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6C3576B1-7F2C-444E-8C33-9F3B9F8D069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720" y="5584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D60436-0A20-5F4B-9D2F-E88DFACA04C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" y="0"/>
              <a:ext cx="2758" cy="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FD09787B-B37D-1047-8100-28CD869A143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89" y="2381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9777FE90-DA8B-7344-9513-1E9D5B4C9F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33" y="2381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CBB61ED-583A-844D-9014-6DF8171C8AF9}"/>
              </a:ext>
            </a:extLst>
          </p:cNvPr>
          <p:cNvSpPr txBox="1"/>
          <p:nvPr/>
        </p:nvSpPr>
        <p:spPr>
          <a:xfrm>
            <a:off x="1099382" y="56544"/>
            <a:ext cx="9267179" cy="80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lại theo đúng thứ tự</a:t>
            </a:r>
            <a:endParaRPr lang="en-VN" sz="3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53CBF8-76AE-C140-A5BC-419E9F33AD2F}"/>
              </a:ext>
            </a:extLst>
          </p:cNvPr>
          <p:cNvSpPr txBox="1"/>
          <p:nvPr/>
        </p:nvSpPr>
        <p:spPr>
          <a:xfrm>
            <a:off x="0" y="0"/>
            <a:ext cx="12125241" cy="96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857DB-E527-F34C-A43D-6D844B1DE40B}"/>
              </a:ext>
            </a:extLst>
          </p:cNvPr>
          <p:cNvSpPr txBox="1"/>
          <p:nvPr/>
        </p:nvSpPr>
        <p:spPr>
          <a:xfrm>
            <a:off x="770021" y="747768"/>
            <a:ext cx="11044989" cy="53624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 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8536-57B9-4C47-B7E0-6DD71C041A41}"/>
              </a:ext>
            </a:extLst>
          </p:cNvPr>
          <p:cNvSpPr txBox="1"/>
          <p:nvPr/>
        </p:nvSpPr>
        <p:spPr>
          <a:xfrm>
            <a:off x="288758" y="5975106"/>
            <a:ext cx="115262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→ h → a → c → f → d → k → g →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e</a:t>
            </a:r>
            <a:endParaRPr lang="en-VN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CB559-6016-5542-B852-DFDEB46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Đức Thánh Gióng - Truyền thuyết Việt Nam">
            <a:extLst>
              <a:ext uri="{FF2B5EF4-FFF2-40B4-BE49-F238E27FC236}">
                <a16:creationId xmlns:a16="http://schemas.microsoft.com/office/drawing/2014/main" id="{071F194D-B546-664E-B625-B7E359652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-1" b="-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244" descr="23">
            <a:extLst>
              <a:ext uri="{FF2B5EF4-FFF2-40B4-BE49-F238E27FC236}">
                <a16:creationId xmlns:a16="http://schemas.microsoft.com/office/drawing/2014/main" id="{3E1B6486-9E83-1A46-A3EA-45A905FC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390"/>
            <a:ext cx="6450198" cy="6328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1CF4D6-F9CB-3F4D-899C-3CC56AFC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342" y="1606318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b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b="1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0FF2A-DF14-AB4F-8C63-97FA3938CC7F}"/>
              </a:ext>
            </a:extLst>
          </p:cNvPr>
          <p:cNvSpPr txBox="1"/>
          <p:nvPr/>
        </p:nvSpPr>
        <p:spPr>
          <a:xfrm>
            <a:off x="6618640" y="318837"/>
            <a:ext cx="5344860" cy="6220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557785" y="350686"/>
            <a:ext cx="10861118" cy="1210614"/>
          </a:xfrm>
          <a:prstGeom prst="downArrowCallout">
            <a:avLst>
              <a:gd name="adj1" fmla="val 72957"/>
              <a:gd name="adj2" fmla="val 82548"/>
              <a:gd name="adj3" fmla="val 25000"/>
              <a:gd name="adj4" fmla="val 6497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HÌNH ẢNH VỀ TRUYỆN TRUYỀN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 VIỆT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06" y="1856378"/>
            <a:ext cx="4574758" cy="33174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722" y="1856378"/>
            <a:ext cx="4496672" cy="3317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7715655" y="5600087"/>
            <a:ext cx="2473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Thánh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9049" y="5626371"/>
            <a:ext cx="4087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giầy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id="{39BD3EB5-B3BC-C54A-B024-EF0A784D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540" y="-541724"/>
            <a:ext cx="12592094" cy="78899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3734" descr="PPT素材-18">
            <a:extLst>
              <a:ext uri="{FF2B5EF4-FFF2-40B4-BE49-F238E27FC236}">
                <a16:creationId xmlns:a16="http://schemas.microsoft.com/office/drawing/2014/main" id="{F196716F-2CE9-184C-97D2-73FED49F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6D8950-2639-2B45-AD06-60304CCA56D2}"/>
              </a:ext>
            </a:extLst>
          </p:cNvPr>
          <p:cNvSpPr/>
          <p:nvPr/>
        </p:nvSpPr>
        <p:spPr>
          <a:xfrm>
            <a:off x="3023935" y="1872121"/>
            <a:ext cx="6408823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Sau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Thánh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Gióng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”,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chống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giặc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ngoại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xâm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tộc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ta? Theo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lớp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6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góp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</a:p>
          <a:p>
            <a:pPr algn="ctr">
              <a:lnSpc>
                <a:spcPct val="150000"/>
              </a:lnSpc>
            </a:pP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góp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VN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5DBF1-AD1A-F543-9FCA-D3257471C4AE}"/>
              </a:ext>
            </a:extLst>
          </p:cNvPr>
          <p:cNvSpPr txBox="1"/>
          <p:nvPr/>
        </p:nvSpPr>
        <p:spPr>
          <a:xfrm rot="19583528">
            <a:off x="433138" y="1778952"/>
            <a:ext cx="28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680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79">
            <a:extLst>
              <a:ext uri="{FF2B5EF4-FFF2-40B4-BE49-F238E27FC236}">
                <a16:creationId xmlns:a16="http://schemas.microsoft.com/office/drawing/2014/main" id="{D4F54FBC-C162-804A-81EE-64709CDC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31771" y="5332115"/>
            <a:ext cx="2751437" cy="16208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8EAD9D-634E-1F4C-884F-97077588B6FD}"/>
              </a:ext>
            </a:extLst>
          </p:cNvPr>
          <p:cNvSpPr txBox="1">
            <a:spLocks/>
          </p:cNvSpPr>
          <p:nvPr/>
        </p:nvSpPr>
        <p:spPr>
          <a:xfrm>
            <a:off x="421223" y="2877285"/>
            <a:ext cx="2469624" cy="765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5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CC3CF-52CE-D542-8E3A-A6E9C735115C}"/>
              </a:ext>
            </a:extLst>
          </p:cNvPr>
          <p:cNvSpPr/>
          <p:nvPr/>
        </p:nvSpPr>
        <p:spPr>
          <a:xfrm>
            <a:off x="3320716" y="699637"/>
            <a:ext cx="8229600" cy="113096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AD0BBC-E71B-FE46-B4BC-44703063BF52}"/>
              </a:ext>
            </a:extLst>
          </p:cNvPr>
          <p:cNvSpPr/>
          <p:nvPr/>
        </p:nvSpPr>
        <p:spPr>
          <a:xfrm>
            <a:off x="3320716" y="2225442"/>
            <a:ext cx="8229600" cy="113096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F69C401-8FB9-744F-A9EE-01E7C6BED033}"/>
              </a:ext>
            </a:extLst>
          </p:cNvPr>
          <p:cNvSpPr/>
          <p:nvPr/>
        </p:nvSpPr>
        <p:spPr>
          <a:xfrm>
            <a:off x="3320716" y="3751247"/>
            <a:ext cx="8229600" cy="113096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Tinh thần đoàn kết của nhân dân ta.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F747BC-0F61-EF46-8972-510F5004D9E7}"/>
              </a:ext>
            </a:extLst>
          </p:cNvPr>
          <p:cNvSpPr/>
          <p:nvPr/>
        </p:nvSpPr>
        <p:spPr>
          <a:xfrm>
            <a:off x="3320716" y="5277052"/>
            <a:ext cx="8229600" cy="113096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cần có đóng góp thiết thực cho đất nước, người nhỏ làm việc nhỏ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40">
            <a:extLst>
              <a:ext uri="{FF2B5EF4-FFF2-40B4-BE49-F238E27FC236}">
                <a16:creationId xmlns:a16="http://schemas.microsoft.com/office/drawing/2014/main" id="{62CE25E0-DD12-1B48-A311-D7EA848F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3" y="64162"/>
            <a:ext cx="1660358" cy="1660358"/>
          </a:xfrm>
          <a:prstGeom prst="rect">
            <a:avLst/>
          </a:prstGeom>
        </p:spPr>
      </p:pic>
      <p:grpSp>
        <p:nvGrpSpPr>
          <p:cNvPr id="10" name="组合 107">
            <a:extLst>
              <a:ext uri="{FF2B5EF4-FFF2-40B4-BE49-F238E27FC236}">
                <a16:creationId xmlns:a16="http://schemas.microsoft.com/office/drawing/2014/main" id="{098E5F7A-7A33-2A4D-9186-882EE8BD22BD}"/>
              </a:ext>
            </a:extLst>
          </p:cNvPr>
          <p:cNvGrpSpPr/>
          <p:nvPr/>
        </p:nvGrpSpPr>
        <p:grpSpPr>
          <a:xfrm>
            <a:off x="840421" y="4170547"/>
            <a:ext cx="1405279" cy="2687453"/>
            <a:chOff x="181346" y="1761375"/>
            <a:chExt cx="1517253" cy="2901593"/>
          </a:xfrm>
        </p:grpSpPr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E2123B41-83D7-2143-91F2-8A21D92B4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BC46E19C-29C7-4941-BF87-A1FE38F8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D320825A-3B80-6348-B013-39D71988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8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1D945894-FA37-6C45-9BB8-57DE5722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698869C2-6F5F-9C41-8E48-53A0499C9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44603C-483F-3B4D-A0E5-CA171F752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64082"/>
              </p:ext>
            </p:extLst>
          </p:nvPr>
        </p:nvGraphicFramePr>
        <p:xfrm>
          <a:off x="1214296" y="794073"/>
          <a:ext cx="9424738" cy="34978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12369">
                  <a:extLst>
                    <a:ext uri="{9D8B030D-6E8A-4147-A177-3AD203B41FA5}">
                      <a16:colId xmlns:a16="http://schemas.microsoft.com/office/drawing/2014/main" val="3952061024"/>
                    </a:ext>
                  </a:extLst>
                </a:gridCol>
                <a:gridCol w="4712369">
                  <a:extLst>
                    <a:ext uri="{9D8B030D-6E8A-4147-A177-3AD203B41FA5}">
                      <a16:colId xmlns:a16="http://schemas.microsoft.com/office/drawing/2014/main" val="1402934679"/>
                    </a:ext>
                  </a:extLst>
                </a:gridCol>
              </a:tblGrid>
              <a:tr h="127279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</a:t>
                      </a:r>
                    </a:p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nắm chắc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</a:t>
                      </a:r>
                    </a:p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 băn khoăn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333859"/>
                  </a:ext>
                </a:extLst>
              </a:tr>
              <a:tr h="657786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28368"/>
                  </a:ext>
                </a:extLst>
              </a:tr>
            </a:tbl>
          </a:graphicData>
        </a:graphic>
      </p:graphicFrame>
      <p:pic>
        <p:nvPicPr>
          <p:cNvPr id="5" name="图片 3">
            <a:extLst>
              <a:ext uri="{FF2B5EF4-FFF2-40B4-BE49-F238E27FC236}">
                <a16:creationId xmlns:a16="http://schemas.microsoft.com/office/drawing/2014/main" id="{B4A34C2A-64CD-224C-991B-0203C812F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0" y="4208301"/>
            <a:ext cx="4812632" cy="2596916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F8321587-A3ED-1E42-826A-1C701612F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7" name="图片 50">
            <a:extLst>
              <a:ext uri="{FF2B5EF4-FFF2-40B4-BE49-F238E27FC236}">
                <a16:creationId xmlns:a16="http://schemas.microsoft.com/office/drawing/2014/main" id="{DA797B39-AE00-634B-9D4B-1EDFF5BEF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9236" y="-41007"/>
            <a:ext cx="1121694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Nam Định đăng cai Hội khỏe Phù Đổng toàn quốc lần thứ X">
            <a:extLst>
              <a:ext uri="{FF2B5EF4-FFF2-40B4-BE49-F238E27FC236}">
                <a16:creationId xmlns:a16="http://schemas.microsoft.com/office/drawing/2014/main" id="{5CE7469E-BAD2-B847-9E0E-E609BFA84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3" r="-2" b="8567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Thi đấu các môn thể thao tại Hội khỏe Phù Đổng tỉnh Ninh Bình lần thứ VII |  baoninhbinh.org.vn">
            <a:extLst>
              <a:ext uri="{FF2B5EF4-FFF2-40B4-BE49-F238E27FC236}">
                <a16:creationId xmlns:a16="http://schemas.microsoft.com/office/drawing/2014/main" id="{A08CB36E-8407-A94F-AE70-2E3625392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3" r="-2" b="9753"/>
          <a:stretch/>
        </p:blipFill>
        <p:spPr bwMode="auto">
          <a:xfrm flipH="1"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378CA9-1A87-3344-9F4E-85C8978173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2280" r="3639" b="61383"/>
          <a:stretch/>
        </p:blipFill>
        <p:spPr>
          <a:xfrm flipH="1">
            <a:off x="848623" y="583244"/>
            <a:ext cx="5369446" cy="541838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10630DB-6A59-DF4E-81C7-71929358A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83" y="4354169"/>
            <a:ext cx="2526342" cy="25263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82BAE-9FBE-E241-9C16-9F94D27765B6}"/>
              </a:ext>
            </a:extLst>
          </p:cNvPr>
          <p:cNvSpPr/>
          <p:nvPr/>
        </p:nvSpPr>
        <p:spPr>
          <a:xfrm>
            <a:off x="1963727" y="1806047"/>
            <a:ext cx="3139238" cy="22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47" name="Picture 2" descr="F:\未标题-1.png">
            <a:extLst>
              <a:ext uri="{FF2B5EF4-FFF2-40B4-BE49-F238E27FC236}">
                <a16:creationId xmlns:a16="http://schemas.microsoft.com/office/drawing/2014/main" id="{6904A37A-B148-9D46-A7B4-D9EE38556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257543" y="2456545"/>
            <a:ext cx="3331210" cy="44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图片 50">
            <a:extLst>
              <a:ext uri="{FF2B5EF4-FFF2-40B4-BE49-F238E27FC236}">
                <a16:creationId xmlns:a16="http://schemas.microsoft.com/office/drawing/2014/main" id="{F8B766B5-6523-104C-AA11-3100D7C23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534"/>
            <a:ext cx="11216940" cy="1414395"/>
          </a:xfrm>
          <a:prstGeom prst="rect">
            <a:avLst/>
          </a:prstGeom>
        </p:spPr>
      </p:pic>
      <p:sp>
        <p:nvSpPr>
          <p:cNvPr id="9" name="云形标注 5">
            <a:extLst>
              <a:ext uri="{FF2B5EF4-FFF2-40B4-BE49-F238E27FC236}">
                <a16:creationId xmlns:a16="http://schemas.microsoft.com/office/drawing/2014/main" id="{C060C57D-F79A-EC43-9D9E-00E414F184E3}"/>
              </a:ext>
            </a:extLst>
          </p:cNvPr>
          <p:cNvSpPr/>
          <p:nvPr/>
        </p:nvSpPr>
        <p:spPr>
          <a:xfrm flipH="1">
            <a:off x="3846295" y="413657"/>
            <a:ext cx="7030251" cy="4687732"/>
          </a:xfrm>
          <a:prstGeom prst="cloudCallout">
            <a:avLst>
              <a:gd name="adj1" fmla="val 61728"/>
              <a:gd name="adj2" fmla="val 5572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gian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chống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giặc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32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49" name="图片 50">
            <a:extLst>
              <a:ext uri="{FF2B5EF4-FFF2-40B4-BE49-F238E27FC236}">
                <a16:creationId xmlns:a16="http://schemas.microsoft.com/office/drawing/2014/main" id="{F8B766B5-6523-104C-AA11-3100D7C23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534"/>
            <a:ext cx="11216940" cy="1414395"/>
          </a:xfrm>
          <a:prstGeom prst="rect">
            <a:avLst/>
          </a:prstGeom>
        </p:spPr>
      </p:pic>
      <p:sp>
        <p:nvSpPr>
          <p:cNvPr id="10" name="椭圆形标注 47">
            <a:extLst>
              <a:ext uri="{FF2B5EF4-FFF2-40B4-BE49-F238E27FC236}">
                <a16:creationId xmlns:a16="http://schemas.microsoft.com/office/drawing/2014/main" id="{0CEB8727-5C04-6144-8A3E-B12D435A26EE}"/>
              </a:ext>
            </a:extLst>
          </p:cNvPr>
          <p:cNvSpPr/>
          <p:nvPr/>
        </p:nvSpPr>
        <p:spPr>
          <a:xfrm>
            <a:off x="2953610" y="312821"/>
            <a:ext cx="3984600" cy="2908635"/>
          </a:xfrm>
          <a:prstGeom prst="wedgeEllipseCallout">
            <a:avLst>
              <a:gd name="adj1" fmla="val 60669"/>
              <a:gd name="adj2" fmla="val 5264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nghĩ thế nào về hình ảnh một cậu bé ba tuổi bống nhiên trở thành tráng sĩ?</a:t>
            </a:r>
          </a:p>
        </p:txBody>
      </p:sp>
      <p:sp>
        <p:nvSpPr>
          <p:cNvPr id="11" name="椭圆形标注 48">
            <a:extLst>
              <a:ext uri="{FF2B5EF4-FFF2-40B4-BE49-F238E27FC236}">
                <a16:creationId xmlns:a16="http://schemas.microsoft.com/office/drawing/2014/main" id="{BA8078EC-218D-7A45-B0B7-F8BAA2F80C4E}"/>
              </a:ext>
            </a:extLst>
          </p:cNvPr>
          <p:cNvSpPr/>
          <p:nvPr/>
        </p:nvSpPr>
        <p:spPr>
          <a:xfrm>
            <a:off x="922747" y="2625891"/>
            <a:ext cx="3492232" cy="3228583"/>
          </a:xfrm>
          <a:prstGeom prst="wedgeEllipseCallout">
            <a:avLst>
              <a:gd name="adj1" fmla="val 144380"/>
              <a:gd name="adj2" fmla="val -117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tác giả dân gian muốn thể hiện điều gì qua hình ảnh ấy?</a:t>
            </a:r>
          </a:p>
        </p:txBody>
      </p:sp>
      <p:pic>
        <p:nvPicPr>
          <p:cNvPr id="12" name="Picture 2" descr="F:\未标题-1.png">
            <a:extLst>
              <a:ext uri="{FF2B5EF4-FFF2-40B4-BE49-F238E27FC236}">
                <a16:creationId xmlns:a16="http://schemas.microsoft.com/office/drawing/2014/main" id="{B1D77C4F-FB3C-8E43-8BF7-115FF5C4F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 flipH="1">
            <a:off x="7507705" y="2372324"/>
            <a:ext cx="3058484" cy="44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8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3232947" y="167776"/>
            <a:ext cx="5700203" cy="720146"/>
          </a:xfrm>
          <a:prstGeom prst="plaqu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THỨC NGỮ 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127500" y="1033529"/>
            <a:ext cx="8805650" cy="63321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uyện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0" y="2175164"/>
            <a:ext cx="5264728" cy="362101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de-DE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 phần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 thức đọc hiểu 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SGK trang 17, 18 để nêu những hiểu biết về thể loại truyện truyền thuyết.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015346" y="1906820"/>
            <a:ext cx="7176655" cy="2008033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1.  </a:t>
            </a: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Khái niệm của truyện truyền thuyết?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5015346" y="4068832"/>
            <a:ext cx="6830290" cy="1995691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 2. </a:t>
            </a: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 nêu</a:t>
            </a:r>
            <a:r>
              <a:rPr kumimoji="0" lang="de-DE" sz="2800" b="0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de-DE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đặc điểm của</a:t>
            </a:r>
            <a:r>
              <a:rPr kumimoji="0" lang="de-DE" sz="2800" b="0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truyện truyền thuyết? Phân loại?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8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486029" y="1151517"/>
            <a:ext cx="7250806" cy="1133341"/>
          </a:xfrm>
          <a:prstGeom prst="downArrowCallout">
            <a:avLst>
              <a:gd name="adj1" fmla="val 48052"/>
              <a:gd name="adj2" fmla="val 54455"/>
              <a:gd name="adj3" fmla="val 25000"/>
              <a:gd name="adj4" fmla="val 6497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niệm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51" y="2284858"/>
            <a:ext cx="7249884" cy="41931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3431" y="2868596"/>
            <a:ext cx="6096001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218939" y="223632"/>
            <a:ext cx="8112261" cy="63321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212" y="2664822"/>
            <a:ext cx="3666758" cy="32294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32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218940" y="223632"/>
            <a:ext cx="7662318" cy="633211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648432" y="967408"/>
            <a:ext cx="2939896" cy="57755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20169" y="1762057"/>
            <a:ext cx="4551662" cy="1738764"/>
            <a:chOff x="3556000" y="1923560"/>
            <a:chExt cx="4551662" cy="1738764"/>
          </a:xfrm>
        </p:grpSpPr>
        <p:sp>
          <p:nvSpPr>
            <p:cNvPr id="9" name="Freeform 8"/>
            <p:cNvSpPr/>
            <p:nvPr/>
          </p:nvSpPr>
          <p:spPr>
            <a:xfrm>
              <a:off x="3997564" y="2394591"/>
              <a:ext cx="4110098" cy="1267733"/>
            </a:xfrm>
            <a:custGeom>
              <a:avLst/>
              <a:gdLst>
                <a:gd name="connsiteX0" fmla="*/ 0 w 3690286"/>
                <a:gd name="connsiteY0" fmla="*/ 0 h 1267733"/>
                <a:gd name="connsiteX1" fmla="*/ 3690286 w 3690286"/>
                <a:gd name="connsiteY1" fmla="*/ 0 h 1267733"/>
                <a:gd name="connsiteX2" fmla="*/ 3690286 w 3690286"/>
                <a:gd name="connsiteY2" fmla="*/ 1267733 h 1267733"/>
                <a:gd name="connsiteX3" fmla="*/ 0 w 3690286"/>
                <a:gd name="connsiteY3" fmla="*/ 1267733 h 1267733"/>
                <a:gd name="connsiteX4" fmla="*/ 0 w 3690286"/>
                <a:gd name="connsiteY4" fmla="*/ 0 h 12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0286" h="1267733">
                  <a:moveTo>
                    <a:pt x="0" y="0"/>
                  </a:moveTo>
                  <a:lnTo>
                    <a:pt x="3690286" y="0"/>
                  </a:lnTo>
                  <a:lnTo>
                    <a:pt x="3690286" y="1267733"/>
                  </a:lnTo>
                  <a:lnTo>
                    <a:pt x="0" y="1267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4273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56000" y="1923560"/>
              <a:ext cx="1567543" cy="1562933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7" name="Group 16"/>
          <p:cNvGrpSpPr/>
          <p:nvPr/>
        </p:nvGrpSpPr>
        <p:grpSpPr>
          <a:xfrm>
            <a:off x="397405" y="3117273"/>
            <a:ext cx="3602413" cy="3740727"/>
            <a:chOff x="-189381" y="3773713"/>
            <a:chExt cx="3602413" cy="2008085"/>
          </a:xfrm>
        </p:grpSpPr>
        <p:sp>
          <p:nvSpPr>
            <p:cNvPr id="11" name="Freeform 10"/>
            <p:cNvSpPr/>
            <p:nvPr/>
          </p:nvSpPr>
          <p:spPr>
            <a:xfrm>
              <a:off x="345474" y="3899004"/>
              <a:ext cx="3067558" cy="1882794"/>
            </a:xfrm>
            <a:custGeom>
              <a:avLst/>
              <a:gdLst>
                <a:gd name="connsiteX0" fmla="*/ 0 w 3067558"/>
                <a:gd name="connsiteY0" fmla="*/ 0 h 1882794"/>
                <a:gd name="connsiteX1" fmla="*/ 3067558 w 3067558"/>
                <a:gd name="connsiteY1" fmla="*/ 0 h 1882794"/>
                <a:gd name="connsiteX2" fmla="*/ 3067558 w 3067558"/>
                <a:gd name="connsiteY2" fmla="*/ 1882794 h 1882794"/>
                <a:gd name="connsiteX3" fmla="*/ 0 w 3067558"/>
                <a:gd name="connsiteY3" fmla="*/ 1882794 h 1882794"/>
                <a:gd name="connsiteX4" fmla="*/ 0 w 3067558"/>
                <a:gd name="connsiteY4" fmla="*/ 0 h 188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7558" h="1882794">
                  <a:moveTo>
                    <a:pt x="0" y="0"/>
                  </a:moveTo>
                  <a:lnTo>
                    <a:pt x="3067558" y="0"/>
                  </a:lnTo>
                  <a:lnTo>
                    <a:pt x="3067558" y="1882794"/>
                  </a:lnTo>
                  <a:lnTo>
                    <a:pt x="0" y="188279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4273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89381" y="3773713"/>
              <a:ext cx="1437590" cy="180019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-4019912"/>
                <a:satOff val="8042"/>
                <a:lumOff val="340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Group 17"/>
          <p:cNvGrpSpPr/>
          <p:nvPr/>
        </p:nvGrpSpPr>
        <p:grpSpPr>
          <a:xfrm>
            <a:off x="4127777" y="3500821"/>
            <a:ext cx="3889553" cy="3357179"/>
            <a:chOff x="3540990" y="3948073"/>
            <a:chExt cx="3889553" cy="1897196"/>
          </a:xfrm>
        </p:grpSpPr>
        <p:sp>
          <p:nvSpPr>
            <p:cNvPr id="13" name="Freeform 12"/>
            <p:cNvSpPr/>
            <p:nvPr/>
          </p:nvSpPr>
          <p:spPr>
            <a:xfrm>
              <a:off x="3947886" y="4045826"/>
              <a:ext cx="3482657" cy="1799443"/>
            </a:xfrm>
            <a:custGeom>
              <a:avLst/>
              <a:gdLst>
                <a:gd name="connsiteX0" fmla="*/ 0 w 2901329"/>
                <a:gd name="connsiteY0" fmla="*/ 0 h 1799443"/>
                <a:gd name="connsiteX1" fmla="*/ 2901329 w 2901329"/>
                <a:gd name="connsiteY1" fmla="*/ 0 h 1799443"/>
                <a:gd name="connsiteX2" fmla="*/ 2901329 w 2901329"/>
                <a:gd name="connsiteY2" fmla="*/ 1799443 h 1799443"/>
                <a:gd name="connsiteX3" fmla="*/ 0 w 2901329"/>
                <a:gd name="connsiteY3" fmla="*/ 1799443 h 1799443"/>
                <a:gd name="connsiteX4" fmla="*/ 0 w 2901329"/>
                <a:gd name="connsiteY4" fmla="*/ 0 h 179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329" h="1799443">
                  <a:moveTo>
                    <a:pt x="0" y="0"/>
                  </a:moveTo>
                  <a:lnTo>
                    <a:pt x="2901329" y="0"/>
                  </a:lnTo>
                  <a:lnTo>
                    <a:pt x="2901329" y="1799443"/>
                  </a:lnTo>
                  <a:lnTo>
                    <a:pt x="0" y="179944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4273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40990" y="3948073"/>
              <a:ext cx="1408383" cy="1625838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-8039823"/>
                <a:satOff val="16083"/>
                <a:lumOff val="681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oup 18"/>
          <p:cNvGrpSpPr/>
          <p:nvPr/>
        </p:nvGrpSpPr>
        <p:grpSpPr>
          <a:xfrm>
            <a:off x="8174317" y="3773712"/>
            <a:ext cx="3920701" cy="3084287"/>
            <a:chOff x="7587530" y="3948072"/>
            <a:chExt cx="3620278" cy="2008084"/>
          </a:xfrm>
        </p:grpSpPr>
        <p:sp>
          <p:nvSpPr>
            <p:cNvPr id="15" name="Freeform 14"/>
            <p:cNvSpPr/>
            <p:nvPr/>
          </p:nvSpPr>
          <p:spPr>
            <a:xfrm>
              <a:off x="7989113" y="4020167"/>
              <a:ext cx="3218695" cy="1935989"/>
            </a:xfrm>
            <a:custGeom>
              <a:avLst/>
              <a:gdLst>
                <a:gd name="connsiteX0" fmla="*/ 0 w 2630207"/>
                <a:gd name="connsiteY0" fmla="*/ 0 h 1761699"/>
                <a:gd name="connsiteX1" fmla="*/ 2630207 w 2630207"/>
                <a:gd name="connsiteY1" fmla="*/ 0 h 1761699"/>
                <a:gd name="connsiteX2" fmla="*/ 2630207 w 2630207"/>
                <a:gd name="connsiteY2" fmla="*/ 1761699 h 1761699"/>
                <a:gd name="connsiteX3" fmla="*/ 0 w 2630207"/>
                <a:gd name="connsiteY3" fmla="*/ 1761699 h 1761699"/>
                <a:gd name="connsiteX4" fmla="*/ 0 w 2630207"/>
                <a:gd name="connsiteY4" fmla="*/ 0 h 176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0207" h="1761699">
                  <a:moveTo>
                    <a:pt x="0" y="0"/>
                  </a:moveTo>
                  <a:lnTo>
                    <a:pt x="2630207" y="0"/>
                  </a:lnTo>
                  <a:lnTo>
                    <a:pt x="2630207" y="1761699"/>
                  </a:lnTo>
                  <a:lnTo>
                    <a:pt x="0" y="176169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4273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tụng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87530" y="3948072"/>
              <a:ext cx="1355928" cy="152099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-12059734"/>
                <a:satOff val="24125"/>
                <a:lumOff val="1022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6494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234797" y="865862"/>
            <a:ext cx="14302106" cy="6185674"/>
            <a:chOff x="-2234797" y="865862"/>
            <a:chExt cx="14302106" cy="6185674"/>
          </a:xfrm>
        </p:grpSpPr>
        <p:sp>
          <p:nvSpPr>
            <p:cNvPr id="3" name="Block Arc 2"/>
            <p:cNvSpPr/>
            <p:nvPr/>
          </p:nvSpPr>
          <p:spPr>
            <a:xfrm>
              <a:off x="-2234797" y="865862"/>
              <a:ext cx="6185674" cy="6185674"/>
            </a:xfrm>
            <a:prstGeom prst="blockArc">
              <a:avLst>
                <a:gd name="adj1" fmla="val 18900000"/>
                <a:gd name="adj2" fmla="val 2700000"/>
                <a:gd name="adj3" fmla="val 349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3597165" y="1546638"/>
              <a:ext cx="8470144" cy="1493180"/>
            </a:xfrm>
            <a:custGeom>
              <a:avLst/>
              <a:gdLst>
                <a:gd name="connsiteX0" fmla="*/ 0 w 7691054"/>
                <a:gd name="connsiteY0" fmla="*/ 0 h 918880"/>
                <a:gd name="connsiteX1" fmla="*/ 7691054 w 7691054"/>
                <a:gd name="connsiteY1" fmla="*/ 0 h 918880"/>
                <a:gd name="connsiteX2" fmla="*/ 7691054 w 7691054"/>
                <a:gd name="connsiteY2" fmla="*/ 918880 h 918880"/>
                <a:gd name="connsiteX3" fmla="*/ 0 w 7691054"/>
                <a:gd name="connsiteY3" fmla="*/ 918880 h 918880"/>
                <a:gd name="connsiteX4" fmla="*/ 0 w 7691054"/>
                <a:gd name="connsiteY4" fmla="*/ 0 h 9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1054" h="918880">
                  <a:moveTo>
                    <a:pt x="0" y="0"/>
                  </a:moveTo>
                  <a:lnTo>
                    <a:pt x="7691054" y="0"/>
                  </a:lnTo>
                  <a:lnTo>
                    <a:pt x="7691054" y="918880"/>
                  </a:lnTo>
                  <a:lnTo>
                    <a:pt x="0" y="9188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361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776586" y="1661498"/>
              <a:ext cx="1148600" cy="1148600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931178" y="3241638"/>
              <a:ext cx="8136131" cy="1406220"/>
            </a:xfrm>
            <a:custGeom>
              <a:avLst/>
              <a:gdLst>
                <a:gd name="connsiteX0" fmla="*/ 0 w 7357041"/>
                <a:gd name="connsiteY0" fmla="*/ 0 h 918880"/>
                <a:gd name="connsiteX1" fmla="*/ 7357041 w 7357041"/>
                <a:gd name="connsiteY1" fmla="*/ 0 h 918880"/>
                <a:gd name="connsiteX2" fmla="*/ 7357041 w 7357041"/>
                <a:gd name="connsiteY2" fmla="*/ 918880 h 918880"/>
                <a:gd name="connsiteX3" fmla="*/ 0 w 7357041"/>
                <a:gd name="connsiteY3" fmla="*/ 918880 h 918880"/>
                <a:gd name="connsiteX4" fmla="*/ 0 w 7357041"/>
                <a:gd name="connsiteY4" fmla="*/ 0 h 9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7041" h="918880">
                  <a:moveTo>
                    <a:pt x="0" y="0"/>
                  </a:moveTo>
                  <a:lnTo>
                    <a:pt x="7357041" y="0"/>
                  </a:lnTo>
                  <a:lnTo>
                    <a:pt x="7357041" y="918880"/>
                  </a:lnTo>
                  <a:lnTo>
                    <a:pt x="0" y="9188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361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104606" y="3241638"/>
              <a:ext cx="1148600" cy="1148600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accent3">
                <a:hueOff val="1355300"/>
                <a:satOff val="50000"/>
                <a:lumOff val="-7353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597165" y="4877578"/>
              <a:ext cx="8470144" cy="1148600"/>
            </a:xfrm>
            <a:custGeom>
              <a:avLst/>
              <a:gdLst>
                <a:gd name="connsiteX0" fmla="*/ 0 w 7691054"/>
                <a:gd name="connsiteY0" fmla="*/ 0 h 918880"/>
                <a:gd name="connsiteX1" fmla="*/ 7691054 w 7691054"/>
                <a:gd name="connsiteY1" fmla="*/ 0 h 918880"/>
                <a:gd name="connsiteX2" fmla="*/ 7691054 w 7691054"/>
                <a:gd name="connsiteY2" fmla="*/ 918880 h 918880"/>
                <a:gd name="connsiteX3" fmla="*/ 0 w 7691054"/>
                <a:gd name="connsiteY3" fmla="*/ 918880 h 918880"/>
                <a:gd name="connsiteX4" fmla="*/ 0 w 7691054"/>
                <a:gd name="connsiteY4" fmla="*/ 0 h 9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1054" h="918880">
                  <a:moveTo>
                    <a:pt x="0" y="0"/>
                  </a:moveTo>
                  <a:lnTo>
                    <a:pt x="7691054" y="0"/>
                  </a:lnTo>
                  <a:lnTo>
                    <a:pt x="7691054" y="918880"/>
                  </a:lnTo>
                  <a:lnTo>
                    <a:pt x="0" y="91888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9361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022865" y="4762718"/>
              <a:ext cx="1148600" cy="1148600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7" name="Oval 6"/>
          <p:cNvSpPr/>
          <p:nvPr/>
        </p:nvSpPr>
        <p:spPr>
          <a:xfrm>
            <a:off x="152400" y="2006078"/>
            <a:ext cx="2952206" cy="29584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3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1478</Words>
  <Application>Microsoft Office PowerPoint</Application>
  <PresentationFormat>Widescreen</PresentationFormat>
  <Paragraphs>151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SimSun</vt:lpstr>
      <vt:lpstr>Arial</vt:lpstr>
      <vt:lpstr>Calibri</vt:lpstr>
      <vt:lpstr>Calibri Light</vt:lpstr>
      <vt:lpstr>等线</vt:lpstr>
      <vt:lpstr>方正姚体</vt:lpstr>
      <vt:lpstr>Times New Roman</vt:lpstr>
      <vt:lpstr>Wingdings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chi tiết kì ảo</vt:lpstr>
      <vt:lpstr>PowerPoint Presentation</vt:lpstr>
      <vt:lpstr>PowerPoint Presentation</vt:lpstr>
      <vt:lpstr>2. Lời của nhân vật</vt:lpstr>
      <vt:lpstr>2. Lời của nhân vật</vt:lpstr>
      <vt:lpstr>3. Thái độ của tác giả dân gian dành cho nhân vật</vt:lpstr>
      <vt:lpstr>3. Thái độ của tác giả dân gian dành cho nhân vật</vt:lpstr>
      <vt:lpstr>PowerPoint Presentation</vt:lpstr>
      <vt:lpstr>4. Đặc điểm của nhân vật</vt:lpstr>
      <vt:lpstr>PowerPoint Presentation</vt:lpstr>
      <vt:lpstr>PowerPoint Presentation</vt:lpstr>
      <vt:lpstr>5. Đặc điểm về cốt truyện</vt:lpstr>
      <vt:lpstr>THẢO LUẬN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Windows User</cp:lastModifiedBy>
  <cp:revision>34</cp:revision>
  <dcterms:created xsi:type="dcterms:W3CDTF">2021-06-20T07:44:28Z</dcterms:created>
  <dcterms:modified xsi:type="dcterms:W3CDTF">2023-06-12T04:39:22Z</dcterms:modified>
</cp:coreProperties>
</file>